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19"/>
  </p:handoutMasterIdLst>
  <p:sldIdLst>
    <p:sldId id="256" r:id="rId5"/>
    <p:sldId id="257" r:id="rId6"/>
    <p:sldId id="259" r:id="rId7"/>
    <p:sldId id="261" r:id="rId8"/>
    <p:sldId id="262" r:id="rId9"/>
    <p:sldId id="264" r:id="rId10"/>
    <p:sldId id="265" r:id="rId11"/>
    <p:sldId id="266" r:id="rId12"/>
    <p:sldId id="270" r:id="rId13"/>
    <p:sldId id="271" r:id="rId14"/>
    <p:sldId id="272" r:id="rId15"/>
    <p:sldId id="267" r:id="rId16"/>
    <p:sldId id="269" r:id="rId17"/>
    <p:sldId id="274" r:id="rId18"/>
  </p:sldIdLst>
  <p:sldSz cx="9144000" cy="6858000" type="screen4x3"/>
  <p:notesSz cx="9942513" cy="676116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74" d="100"/>
          <a:sy n="74" d="100"/>
        </p:scale>
        <p:origin x="15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C0A2E-10AE-4752-A816-539CC86D3C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1E313-3042-485A-8B3A-63A176E030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0325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B7F12F-4DD2-4212-AE6A-3DDAF8669F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8B7F12F-4DD2-4212-AE6A-3DDAF8669F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B7F12F-4DD2-4212-AE6A-3DDAF8669F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B7F12F-4DD2-4212-AE6A-3DDAF8669FB4}" type="datetimeFigureOut">
              <a:rPr lang="lv-LV" smtClean="0"/>
              <a:t>26.12.2019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science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cience.eu/project_results.php" TargetMode="External"/><Relationship Id="rId2" Type="http://schemas.openxmlformats.org/officeDocument/2006/relationships/hyperlink" Target="http://www.goscience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cience.eu/project_results.php" TargetMode="External"/><Relationship Id="rId2" Type="http://schemas.openxmlformats.org/officeDocument/2006/relationships/hyperlink" Target="http://www.goscience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science.eu/teachers_training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004217"/>
            <a:ext cx="7772400" cy="2810743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Izpratnes nozīmes pastiprināšana mācot zinātņu priekšmetus skolā</a:t>
            </a:r>
          </a:p>
        </p:txBody>
      </p:sp>
      <p:pic>
        <p:nvPicPr>
          <p:cNvPr id="4" name="Picture 3" descr="GoScienc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5" y="161517"/>
            <a:ext cx="2108715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2655"/>
            <a:ext cx="1656183" cy="170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8315" y="56612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Erasmus</a:t>
            </a:r>
            <a:r>
              <a:rPr lang="lv-LV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KA2 projekta ”</a:t>
            </a:r>
            <a:r>
              <a:rPr lang="lv-LV" sz="2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GoScience</a:t>
            </a:r>
            <a:r>
              <a:rPr lang="lv-LV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 (Nr.2017-1BG01-KA201-036209)</a:t>
            </a:r>
          </a:p>
        </p:txBody>
      </p:sp>
    </p:spTree>
    <p:extLst>
      <p:ext uri="{BB962C8B-B14F-4D97-AF65-F5344CB8AC3E}">
        <p14:creationId xmlns:p14="http://schemas.microsoft.com/office/powerpoint/2010/main" val="302769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2D8C0F-FB3A-4DBE-ACFC-5D7CFB8F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60" y="428031"/>
            <a:ext cx="8229600" cy="1143000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Radošo pedagoģisko instrumentu izstrāde(modulis)</a:t>
            </a:r>
          </a:p>
        </p:txBody>
      </p:sp>
      <p:pic>
        <p:nvPicPr>
          <p:cNvPr id="4" name="Picture 3" descr="GoScience 3">
            <a:extLst>
              <a:ext uri="{FF2B5EF4-FFF2-40B4-BE49-F238E27FC236}">
                <a16:creationId xmlns:a16="http://schemas.microsoft.com/office/drawing/2014/main" id="{5C04840D-E01B-4DD3-8304-9ACD04B2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65" y="-202441"/>
            <a:ext cx="1376903" cy="12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CDCEEB4-B76E-47F4-A7EF-C8EABF7848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040" y="26652"/>
            <a:ext cx="995137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740C14-3646-4492-8DB6-686621E4E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72" y="1258445"/>
            <a:ext cx="8229600" cy="50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8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DD2B2C-3345-43B3-A5E1-B9F109485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81138"/>
            <a:ext cx="8075240" cy="47561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08BBEE-F335-4EB2-B8BA-01FFEFAB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20688"/>
            <a:ext cx="7859216" cy="676060"/>
          </a:xfrm>
        </p:spPr>
        <p:txBody>
          <a:bodyPr>
            <a:normAutofit fontScale="90000"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Radošo pedagoģisko instrumentu izstrāde(modulis)</a:t>
            </a:r>
            <a:endParaRPr lang="lv-LV" sz="2800" dirty="0"/>
          </a:p>
        </p:txBody>
      </p:sp>
      <p:pic>
        <p:nvPicPr>
          <p:cNvPr id="5" name="Picture 4" descr="GoScience 3">
            <a:extLst>
              <a:ext uri="{FF2B5EF4-FFF2-40B4-BE49-F238E27FC236}">
                <a16:creationId xmlns:a16="http://schemas.microsoft.com/office/drawing/2014/main" id="{E3078775-93DF-4A2C-A27B-CF8E31BC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14" y="-141683"/>
            <a:ext cx="1151227" cy="10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>
            <a:extLst>
              <a:ext uri="{FF2B5EF4-FFF2-40B4-BE49-F238E27FC236}">
                <a16:creationId xmlns:a16="http://schemas.microsoft.com/office/drawing/2014/main" id="{DD3F08F0-2369-41C9-A937-FC332ADECA9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4040" y="26652"/>
            <a:ext cx="995137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723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3F7AA2-40E1-4447-9223-00F05DB7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00" y="1436903"/>
            <a:ext cx="8820299" cy="5280123"/>
          </a:xfrm>
        </p:spPr>
        <p:txBody>
          <a:bodyPr>
            <a:normAutofit/>
          </a:bodyPr>
          <a:lstStyle/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D8C0F-FB3A-4DBE-ACFC-5D7CFB8F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60" y="428031"/>
            <a:ext cx="8229600" cy="1143000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Radošo pedagoģisko instrumentu izstrāde(modulis)</a:t>
            </a:r>
          </a:p>
        </p:txBody>
      </p:sp>
      <p:pic>
        <p:nvPicPr>
          <p:cNvPr id="4" name="Picture 3" descr="GoScience 3">
            <a:extLst>
              <a:ext uri="{FF2B5EF4-FFF2-40B4-BE49-F238E27FC236}">
                <a16:creationId xmlns:a16="http://schemas.microsoft.com/office/drawing/2014/main" id="{5C04840D-E01B-4DD3-8304-9ACD04B2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65" y="-202441"/>
            <a:ext cx="1376903" cy="12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CDCEEB4-B76E-47F4-A7EF-C8EABF7848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040" y="26652"/>
            <a:ext cx="995137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968C98-97F8-4A3D-A84D-B5FE97478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832891"/>
              </p:ext>
            </p:extLst>
          </p:nvPr>
        </p:nvGraphicFramePr>
        <p:xfrm>
          <a:off x="796760" y="1860263"/>
          <a:ext cx="8090002" cy="2686751"/>
        </p:xfrm>
        <a:graphic>
          <a:graphicData uri="http://schemas.openxmlformats.org/drawingml/2006/table">
            <a:tbl>
              <a:tblPr/>
              <a:tblGrid>
                <a:gridCol w="534880">
                  <a:extLst>
                    <a:ext uri="{9D8B030D-6E8A-4147-A177-3AD203B41FA5}">
                      <a16:colId xmlns:a16="http://schemas.microsoft.com/office/drawing/2014/main" val="8219663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1831348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52160255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1928399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21418140"/>
                    </a:ext>
                  </a:extLst>
                </a:gridCol>
                <a:gridCol w="1420665">
                  <a:extLst>
                    <a:ext uri="{9D8B030D-6E8A-4147-A177-3AD203B41FA5}">
                      <a16:colId xmlns:a16="http://schemas.microsoft.com/office/drawing/2014/main" val="3245003820"/>
                    </a:ext>
                  </a:extLst>
                </a:gridCol>
                <a:gridCol w="2174017">
                  <a:extLst>
                    <a:ext uri="{9D8B030D-6E8A-4147-A177-3AD203B41FA5}">
                      <a16:colId xmlns:a16="http://schemas.microsoft.com/office/drawing/2014/main" val="1054173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Zinātne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Galvenais zinātniskais jēdziens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Definīcija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Atslēgvārds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Saistītie jēdzieni</a:t>
                      </a:r>
                      <a:r>
                        <a:rPr lang="lv-LV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(jēdzieni no galvenā jēdzienadefinīcijas)/Zinātne    (kur šie saistītie jēdzieni tiek pētīti)/</a:t>
                      </a:r>
                      <a:r>
                        <a:rPr lang="lv-LV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Saistītājēdziena</a:t>
                      </a:r>
                      <a:r>
                        <a:rPr lang="lv-LV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definīcija</a:t>
                      </a: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742998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Ķīmija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Ķīmiskais līdzsvars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Ķīmiskā reakcijā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ķīmiskais līdzsvars ir stāvoklis, kurā ir gan reakciju izejvielas, gan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produkti koncentrācijas,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kurām ar laiku nav turpmākas </a:t>
                      </a:r>
                      <a:endParaRPr lang="lv-LV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tendences mainīties. </a:t>
                      </a:r>
                      <a:endParaRPr lang="lv-LV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Ķīmisko līdzsvaru panāk,  ja turp tiešās reakcijas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ātrums ir tāds pats kā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apgrieztā reakcija.</a:t>
                      </a:r>
                      <a:endParaRPr lang="lv-LV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Līdzsvars, koncentrācija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Līdzsvars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Fizika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Ķīmija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Nosacījums, kurā visas ietekmes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ietekmē viena otru atceļ, lai izveidotos statiska vai līdzsvarota situācija.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Fizikā līdzsvars rodas, atceļot spēku,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kas iedarbojas uz priekšmetu.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3453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Koncentrācija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Ķīmija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Definīcija ir tāda, ka koncentrācija ir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attiecība starp šķīdinātāju šķīdumā un šķīdinātāju vai kopējo šķīdumu.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Parasti koncentrāciju izsaka masas izteiksmē uz tilpuma vienību.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1979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5293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143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7" marR="55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05386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93FE41E-A26A-4CB2-ADA9-247E1007D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4" y="1178948"/>
            <a:ext cx="83403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Veidne zinātnisko jēdzienu aprakstam, kas izvēlēti matemātikā, fizikā, bioloģijā, ķīmijā</a:t>
            </a:r>
          </a:p>
          <a:p>
            <a:br>
              <a:rPr lang="lv-LV" dirty="0"/>
            </a:br>
            <a:endParaRPr kumimoji="0" lang="lv-LV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1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3F7AA2-40E1-4447-9223-00F05DB7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00" y="1436903"/>
            <a:ext cx="8820299" cy="5280123"/>
          </a:xfrm>
        </p:spPr>
        <p:txBody>
          <a:bodyPr>
            <a:normAutofit/>
          </a:bodyPr>
          <a:lstStyle/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D8C0F-FB3A-4DBE-ACFC-5D7CFB8F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60" y="428031"/>
            <a:ext cx="8229600" cy="1143000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Radošo pedagoģisko instrumentu izstrāde(modulis)</a:t>
            </a:r>
          </a:p>
        </p:txBody>
      </p:sp>
      <p:pic>
        <p:nvPicPr>
          <p:cNvPr id="4" name="Picture 3" descr="GoScience 3">
            <a:extLst>
              <a:ext uri="{FF2B5EF4-FFF2-40B4-BE49-F238E27FC236}">
                <a16:creationId xmlns:a16="http://schemas.microsoft.com/office/drawing/2014/main" id="{5C04840D-E01B-4DD3-8304-9ACD04B2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65" y="-202441"/>
            <a:ext cx="1376903" cy="12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CDCEEB4-B76E-47F4-A7EF-C8EABF7848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040" y="26652"/>
            <a:ext cx="995137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93FE41E-A26A-4CB2-ADA9-247E1007D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4" y="1178948"/>
            <a:ext cx="83403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Veidne zinātnisko jēdzienu aprakstam, kas izvēlēti matemātikā, fizikā, bioloģijā, ķīmijā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endParaRPr kumimoji="0" lang="lv-LV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A5164B-1B2C-479E-999C-71F4ED37E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48510"/>
              </p:ext>
            </p:extLst>
          </p:nvPr>
        </p:nvGraphicFramePr>
        <p:xfrm>
          <a:off x="796760" y="1647571"/>
          <a:ext cx="7914417" cy="5058684"/>
        </p:xfrm>
        <a:graphic>
          <a:graphicData uri="http://schemas.openxmlformats.org/drawingml/2006/table">
            <a:tbl>
              <a:tblPr/>
              <a:tblGrid>
                <a:gridCol w="678896">
                  <a:extLst>
                    <a:ext uri="{9D8B030D-6E8A-4147-A177-3AD203B41FA5}">
                      <a16:colId xmlns:a16="http://schemas.microsoft.com/office/drawing/2014/main" val="85948885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755396168"/>
                    </a:ext>
                  </a:extLst>
                </a:gridCol>
                <a:gridCol w="1383134">
                  <a:extLst>
                    <a:ext uri="{9D8B030D-6E8A-4147-A177-3AD203B41FA5}">
                      <a16:colId xmlns:a16="http://schemas.microsoft.com/office/drawing/2014/main" val="589502412"/>
                    </a:ext>
                  </a:extLst>
                </a:gridCol>
                <a:gridCol w="921122">
                  <a:extLst>
                    <a:ext uri="{9D8B030D-6E8A-4147-A177-3AD203B41FA5}">
                      <a16:colId xmlns:a16="http://schemas.microsoft.com/office/drawing/2014/main" val="139494312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174498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68474744"/>
                    </a:ext>
                  </a:extLst>
                </a:gridCol>
                <a:gridCol w="1978937">
                  <a:extLst>
                    <a:ext uri="{9D8B030D-6E8A-4147-A177-3AD203B41FA5}">
                      <a16:colId xmlns:a16="http://schemas.microsoft.com/office/drawing/2014/main" val="141673567"/>
                    </a:ext>
                  </a:extLst>
                </a:gridCol>
              </a:tblGrid>
              <a:tr h="44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Zinātne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Galvenais</a:t>
                      </a: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zinātniskais</a:t>
                      </a: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jēdziens</a:t>
                      </a:r>
                      <a:endParaRPr lang="lv-LV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Definīcija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Atslēgvārds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Saistītie jēdzieni</a:t>
                      </a: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(jēdzieni no galvenā jēdzienadefinīcijas)/</a:t>
                      </a: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Zinātne   </a:t>
                      </a: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(kur šie saistītie jēdzieni tiek pētīti)/Saistītājēdziena </a:t>
                      </a:r>
                      <a:r>
                        <a:rPr lang="en-US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definīcija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297139"/>
                  </a:ext>
                </a:extLst>
              </a:tr>
              <a:tr h="1519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Matemātika</a:t>
                      </a:r>
                      <a:endParaRPr lang="lv-LV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Centrālā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simetrija</a:t>
                      </a:r>
                      <a:endParaRPr lang="lv-LV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Centrālā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simetrija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kas</a:t>
                      </a:r>
                      <a:endParaRPr lang="lv-LV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centrēta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punktā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O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tās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plakneskustība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lv-LV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katram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plaknes</a:t>
                      </a:r>
                      <a:endParaRPr lang="lv-LV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PUNKTAM p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jākartē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</a:t>
                      </a:r>
                      <a:r>
                        <a:rPr lang="lv-LV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P, kas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O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vidējais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gala</a:t>
                      </a:r>
                      <a:r>
                        <a:rPr lang="lv-LV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 un P1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lv-LV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Ievērojiet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ka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centrālā</a:t>
                      </a:r>
                      <a:endParaRPr lang="lv-LV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simetrija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līdzvērtīga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180 ° </a:t>
                      </a:r>
                      <a:endParaRPr lang="lv-LV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rotācijai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Centrālā simetrija, plakne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plakne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Matemātka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Plakana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divdimensionāla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virsma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kas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sniedzas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bezgalīgi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tālu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553437"/>
                  </a:ext>
                </a:extLst>
              </a:tr>
              <a:tr h="90487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Matemātika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Grafa funkcija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punkti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tiek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atlikti</a:t>
                      </a:r>
                      <a:endParaRPr lang="lv-LV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koordinātu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plaknē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kuras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abscisa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(x)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funkcijasarguments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bet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ordināts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(y)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atbilstošā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funkcijas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vērtība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</a:t>
                      </a:r>
                      <a:endParaRPr lang="lv-LV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punktiveido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funkcijas</a:t>
                      </a:r>
                      <a:endParaRPr lang="lv-LV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grafiku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Koordināte, 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abscisa, 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ordināte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Koordināte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Matemātka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45820" algn="l"/>
                        </a:tabLs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Vērtību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kopa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kas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rāda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precīzu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pozīciju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  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Grafikos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parasti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ciparupāris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lv-LV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pirmais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skaitlis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rāda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attālumu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priekšu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un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otrais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skaitlis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rāda</a:t>
                      </a:r>
                      <a:r>
                        <a:rPr lang="lv-LV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attālumu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augšu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leju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818322"/>
                  </a:ext>
                </a:extLst>
              </a:tr>
              <a:tr h="75198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Abcisa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Matemātka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45820" algn="l"/>
                        </a:tabLs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Horizontālā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(“x”)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vērtība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koordinātu</a:t>
                      </a:r>
                      <a:r>
                        <a:rPr lang="lv-LV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pārī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  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Cik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tālu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  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Vienmēr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vispirms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sakārtotā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koordinātu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pārī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piemēram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(12,5).</a:t>
                      </a:r>
                      <a:endParaRPr lang="lv-LV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014282"/>
                  </a:ext>
                </a:extLst>
              </a:tr>
              <a:tr h="90487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Ordinate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Matemātka</a:t>
                      </a:r>
                      <a:endParaRPr lang="lv-LV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45820" algn="l"/>
                        </a:tabLs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Vertikālā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(“y”)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vērtība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koordinātu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pārī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Cik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tālu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augšu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leju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irpunkts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lv-LV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Vienmēr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rakstīta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sekunde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sakārtotā</a:t>
                      </a:r>
                      <a:r>
                        <a:rPr lang="lv-LV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koordinātu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pārī,piemēram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(12,5).</a:t>
                      </a:r>
                      <a:endParaRPr lang="lv-LV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62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76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3F7AA2-40E1-4447-9223-00F05DB7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00" y="1436903"/>
            <a:ext cx="8820299" cy="5280123"/>
          </a:xfrm>
        </p:spPr>
        <p:txBody>
          <a:bodyPr>
            <a:normAutofit/>
          </a:bodyPr>
          <a:lstStyle/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</p:txBody>
      </p:sp>
      <p:pic>
        <p:nvPicPr>
          <p:cNvPr id="4" name="Picture 3" descr="GoScience 3">
            <a:extLst>
              <a:ext uri="{FF2B5EF4-FFF2-40B4-BE49-F238E27FC236}">
                <a16:creationId xmlns:a16="http://schemas.microsoft.com/office/drawing/2014/main" id="{5C04840D-E01B-4DD3-8304-9ACD04B2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3" y="182957"/>
            <a:ext cx="1376903" cy="12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CDCEEB4-B76E-47F4-A7EF-C8EABF7848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605" y="467740"/>
            <a:ext cx="995137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18AC2B9-36BD-4AB3-B834-CD6FDCD1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27" y="2564904"/>
            <a:ext cx="8229600" cy="1143000"/>
          </a:xfrm>
        </p:spPr>
        <p:txBody>
          <a:bodyPr/>
          <a:lstStyle/>
          <a:p>
            <a:r>
              <a:rPr lang="lv-LV" i="1" dirty="0">
                <a:effectLst/>
              </a:rPr>
              <a:t>Paldies par uzmanību</a:t>
            </a:r>
          </a:p>
        </p:txBody>
      </p:sp>
    </p:spTree>
    <p:extLst>
      <p:ext uri="{BB962C8B-B14F-4D97-AF65-F5344CB8AC3E}">
        <p14:creationId xmlns:p14="http://schemas.microsoft.com/office/powerpoint/2010/main" val="160261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62" y="130021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mērķis: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atbalstīt jauniešus palīdzot viņiem labāk izprast dabaszinātņu mācību priekšmetus (matemātiku, fiziku, ķīmiju, bioloģiju)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attīstot viņu radošumu, tādējādi padarot dabaszinātnes saprotamākas un veicinot iegūto zināšanu pielietojumu reālajā dzīvē. </a:t>
            </a:r>
          </a:p>
        </p:txBody>
      </p:sp>
      <p:pic>
        <p:nvPicPr>
          <p:cNvPr id="4" name="Picture 3" descr="GoScienc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2990"/>
            <a:ext cx="145987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150" y="113704"/>
            <a:ext cx="1008112" cy="103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878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3F7AA2-40E1-4447-9223-00F05DB76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Dalībnieku iesaistīšana (skolu </a:t>
            </a:r>
            <a:r>
              <a:rPr lang="lv-LV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iesaite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Radošas pedagoģiskas pieejas izpēte.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Izstrādātās metodes un pedagoģiskie instrumenti dabaszinātņu mācību priekšmetu mācīšanai 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Radošo pedagoģisko instrumentu izstrāde(modulis)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Izveidota </a:t>
            </a:r>
            <a:r>
              <a:rPr lang="lv-LV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tiešsaites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mācību un mācīšanās platforma</a:t>
            </a:r>
          </a:p>
          <a:p>
            <a:r>
              <a:rPr lang="lv-LV" dirty="0">
                <a:hlinkClick r:id="rId2"/>
              </a:rPr>
              <a:t>http://www.goscience.eu/</a:t>
            </a:r>
            <a:endParaRPr lang="lv-LV" dirty="0"/>
          </a:p>
          <a:p>
            <a:pPr marL="109728" indent="0">
              <a:buNone/>
            </a:pPr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D8C0F-FB3A-4DBE-ACFC-5D7CFB8F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61" y="122045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lv-LV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Projekta pamatā:</a:t>
            </a:r>
            <a:endParaRPr lang="lv-LV" dirty="0"/>
          </a:p>
        </p:txBody>
      </p:sp>
      <p:pic>
        <p:nvPicPr>
          <p:cNvPr id="4" name="Picture 3" descr="GoScience 3">
            <a:extLst>
              <a:ext uri="{FF2B5EF4-FFF2-40B4-BE49-F238E27FC236}">
                <a16:creationId xmlns:a16="http://schemas.microsoft.com/office/drawing/2014/main" id="{5C04840D-E01B-4DD3-8304-9ACD04B2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8"/>
            <a:ext cx="1151226" cy="102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CDCEEB4-B76E-47F4-A7EF-C8EABF78488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4040" y="26652"/>
            <a:ext cx="995137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419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3F7AA2-40E1-4447-9223-00F05DB76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Iesaistītās skolas: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Daugavpils tehnikums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Jelgavas tehnikums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Smiltenes tehnikums</a:t>
            </a:r>
          </a:p>
          <a:p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Rīgas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Tūrisma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radošās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industrijas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tehnikums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Rīgas Mākslas un mediju tehnikums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PIKC Ogres tehnikums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PIKC Rīgas Valsts tehnikums</a:t>
            </a: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D8C0F-FB3A-4DBE-ACFC-5D7CFB8F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61" y="122045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lv-LV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Dalībnieku iesaistīšana</a:t>
            </a:r>
            <a:endParaRPr lang="lv-LV" dirty="0"/>
          </a:p>
        </p:txBody>
      </p:sp>
      <p:pic>
        <p:nvPicPr>
          <p:cNvPr id="4" name="Picture 3" descr="GoScience 3">
            <a:extLst>
              <a:ext uri="{FF2B5EF4-FFF2-40B4-BE49-F238E27FC236}">
                <a16:creationId xmlns:a16="http://schemas.microsoft.com/office/drawing/2014/main" id="{5C04840D-E01B-4DD3-8304-9ACD04B2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8"/>
            <a:ext cx="1151226" cy="102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CDCEEB4-B76E-47F4-A7EF-C8EABF7848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040" y="26652"/>
            <a:ext cx="995137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03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3F7AA2-40E1-4447-9223-00F05DB7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96" y="126876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lv-LV" dirty="0">
              <a:hlinkClick r:id="rId2"/>
            </a:endParaRPr>
          </a:p>
          <a:p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Izpratne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lasītprasme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mācoties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zinātnisko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literatūru</a:t>
            </a:r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(Lietuva)</a:t>
            </a:r>
          </a:p>
          <a:p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Zinātnisko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vārdu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krājuma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pielietojuma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nozīme</a:t>
            </a:r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Latvi</a:t>
            </a:r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Zinātnisko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lasīšanas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izpratnes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pilnveidošana</a:t>
            </a:r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(Rumānija)</a:t>
            </a:r>
          </a:p>
          <a:p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inātnisko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klausīšanās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izpratnes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pilnveidošana</a:t>
            </a:r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(Bulgārija)</a:t>
            </a:r>
          </a:p>
          <a:p>
            <a:pPr marL="109728" indent="0">
              <a:buNone/>
            </a:pPr>
            <a:endParaRPr lang="lv-LV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lv-LV" sz="8000" dirty="0">
                <a:hlinkClick r:id="rId3"/>
              </a:rPr>
              <a:t>http://www.goscience.eu/project_results.php</a:t>
            </a:r>
            <a:endParaRPr lang="lv-LV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D8C0F-FB3A-4DBE-ACFC-5D7CFB8F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60" y="4280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Radošas pedagoģiskas pieejas izpēte</a:t>
            </a:r>
            <a:endParaRPr lang="lv-LV" dirty="0"/>
          </a:p>
        </p:txBody>
      </p:sp>
      <p:pic>
        <p:nvPicPr>
          <p:cNvPr id="4" name="Picture 3" descr="GoScience 3">
            <a:extLst>
              <a:ext uri="{FF2B5EF4-FFF2-40B4-BE49-F238E27FC236}">
                <a16:creationId xmlns:a16="http://schemas.microsoft.com/office/drawing/2014/main" id="{5C04840D-E01B-4DD3-8304-9ACD04B2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8"/>
            <a:ext cx="1151226" cy="102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CDCEEB4-B76E-47F4-A7EF-C8EABF78488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4040" y="26652"/>
            <a:ext cx="995137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94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3F7AA2-40E1-4447-9223-00F05DB7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96" y="126876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lv-LV" dirty="0">
              <a:hlinkClick r:id="rId2"/>
            </a:endParaRPr>
          </a:p>
          <a:p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inātnisko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izpratnes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pilnveidošana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izmantojot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vizuālos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analogus</a:t>
            </a:r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(Spānija)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avstarpēja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zinātnes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izglītības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mācīšana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izpratnes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pilnveidošana</a:t>
            </a:r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(Bulgārija)</a:t>
            </a:r>
          </a:p>
          <a:p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Mākslas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integrācija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zinātnes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mācīšanā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apguvē</a:t>
            </a:r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(Itālija)</a:t>
            </a:r>
          </a:p>
          <a:p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Apgrieztā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domāšana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uzlabotu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izpratni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zinātnē</a:t>
            </a:r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(Latvija)</a:t>
            </a:r>
          </a:p>
          <a:p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Holistāra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pieeja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mācīšanas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mācību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zinātnēm</a:t>
            </a:r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(Vācija)</a:t>
            </a:r>
            <a:endParaRPr lang="lv-LV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sz="8000" dirty="0">
              <a:hlinkClick r:id="rId2"/>
            </a:endParaRPr>
          </a:p>
          <a:p>
            <a:pPr marL="109728" indent="0">
              <a:buNone/>
            </a:pPr>
            <a:r>
              <a:rPr lang="lv-LV" sz="8000" dirty="0">
                <a:hlinkClick r:id="rId3"/>
              </a:rPr>
              <a:t>http://www.goscience.eu/project_results.php</a:t>
            </a:r>
            <a:endParaRPr lang="lv-LV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>
              <a:hlinkClick r:id="rId2"/>
            </a:endParaRPr>
          </a:p>
          <a:p>
            <a:pPr marL="109728" indent="0">
              <a:buNone/>
            </a:pPr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D8C0F-FB3A-4DBE-ACFC-5D7CFB8F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60" y="4280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Radošas pedagoģiskas pieejas izpēte</a:t>
            </a:r>
            <a:endParaRPr lang="lv-LV" dirty="0"/>
          </a:p>
        </p:txBody>
      </p:sp>
      <p:pic>
        <p:nvPicPr>
          <p:cNvPr id="4" name="Picture 3" descr="GoScience 3">
            <a:extLst>
              <a:ext uri="{FF2B5EF4-FFF2-40B4-BE49-F238E27FC236}">
                <a16:creationId xmlns:a16="http://schemas.microsoft.com/office/drawing/2014/main" id="{5C04840D-E01B-4DD3-8304-9ACD04B2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8"/>
            <a:ext cx="1151226" cy="102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CDCEEB4-B76E-47F4-A7EF-C8EABF78488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4040" y="26652"/>
            <a:ext cx="995137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25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3F7AA2-40E1-4447-9223-00F05DB7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00" y="1436903"/>
            <a:ext cx="8820299" cy="528012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gadā no 22. līdz 26. oktobrim Bulgārijas pilsētā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Vidina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notika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KA2 projekta “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GoScience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(Nr.2017-1-BG01-KA201-036209) </a:t>
            </a:r>
          </a:p>
          <a:p>
            <a:pPr marL="109728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apmācības.</a:t>
            </a:r>
          </a:p>
          <a:p>
            <a:pPr marL="109728" indent="0"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http://www.goscience.eu/teachers_training.php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lv-LV" dirty="0"/>
              <a:t>Apmācības laikā, uzsvars tika likts uz </a:t>
            </a:r>
            <a:r>
              <a:rPr lang="lv-LV" dirty="0" err="1"/>
              <a:t>ekstraktās</a:t>
            </a:r>
            <a:r>
              <a:rPr lang="lv-LV" dirty="0"/>
              <a:t> izglītības izpratnes uzlabošanu. </a:t>
            </a:r>
          </a:p>
          <a:p>
            <a:pPr marL="109728" indent="0">
              <a:buNone/>
            </a:pPr>
            <a:r>
              <a:rPr lang="lv-LV" dirty="0"/>
              <a:t>Skolotāji izmēģināja dažādus</a:t>
            </a:r>
          </a:p>
          <a:p>
            <a:pPr marL="109728" indent="0">
              <a:buNone/>
            </a:pPr>
            <a:r>
              <a:rPr lang="lv-LV" dirty="0"/>
              <a:t>pedagoģiskos instrumentus-</a:t>
            </a:r>
          </a:p>
          <a:p>
            <a:pPr marL="109728" indent="0">
              <a:buNone/>
            </a:pPr>
            <a:r>
              <a:rPr lang="lv-LV" dirty="0"/>
              <a:t>spēles, teātra mākslu, imitāciju,</a:t>
            </a:r>
          </a:p>
          <a:p>
            <a:pPr marL="109728" indent="0">
              <a:buNone/>
            </a:pPr>
            <a:r>
              <a:rPr lang="lv-LV" dirty="0"/>
              <a:t> variācijas, kombināciju, moduļus.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D8C0F-FB3A-4DBE-ACFC-5D7CFB8F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60" y="428031"/>
            <a:ext cx="8229600" cy="1143000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Izstrādātās metodes un pedagoģiskie instrumenti dabaszinātņu mācību priekšmetu mācīšanai </a:t>
            </a:r>
          </a:p>
        </p:txBody>
      </p:sp>
      <p:pic>
        <p:nvPicPr>
          <p:cNvPr id="4" name="Picture 3" descr="GoScience 3">
            <a:extLst>
              <a:ext uri="{FF2B5EF4-FFF2-40B4-BE49-F238E27FC236}">
                <a16:creationId xmlns:a16="http://schemas.microsoft.com/office/drawing/2014/main" id="{5C04840D-E01B-4DD3-8304-9ACD04B2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3714"/>
            <a:ext cx="1151226" cy="102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CDCEEB4-B76E-47F4-A7EF-C8EABF78488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4040" y="26652"/>
            <a:ext cx="995137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BC8748-8385-48D3-8B10-1BB17D416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076964"/>
            <a:ext cx="2987824" cy="19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8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3F7AA2-40E1-4447-9223-00F05DB7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00" y="1436903"/>
            <a:ext cx="8820299" cy="5280123"/>
          </a:xfrm>
        </p:spPr>
        <p:txBody>
          <a:bodyPr>
            <a:normAutofit/>
          </a:bodyPr>
          <a:lstStyle/>
          <a:p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Tiešsaites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platformai tika izstrādāti zinātniskie jēdzieni ķīmijā, fizikā, matemātikā kopā  25 moduļi, 10 ķīmija, 5 fizika, 10 matemātika.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Ķīmijā: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kovalentā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saite, skābes/bāzes indikators, aminoskābe, esterifikācija, hidrolīze, indikators, jonu saite,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izomērija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sublimācija, ķīmiskais līdzsvars.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Fizikā: absorbcija, atmosfēras spiediens, emisija, ārējais foto efekts, galvenais kvantu skaitlis.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Matemātikā: centrālā simetrija, kombinācija, funkcijas grafiks, līnijas un plaknes, varbūtība, divu līniju pozīcija, permutācija,  </a:t>
            </a: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  <a:p>
            <a:pPr marL="109728" indent="0">
              <a:buNone/>
            </a:pPr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D8C0F-FB3A-4DBE-ACFC-5D7CFB8F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60" y="428031"/>
            <a:ext cx="8229600" cy="1143000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Radošo pedagoģisko instrumentu izstrāde(modulis)</a:t>
            </a:r>
          </a:p>
        </p:txBody>
      </p:sp>
      <p:pic>
        <p:nvPicPr>
          <p:cNvPr id="4" name="Picture 3" descr="GoScience 3">
            <a:extLst>
              <a:ext uri="{FF2B5EF4-FFF2-40B4-BE49-F238E27FC236}">
                <a16:creationId xmlns:a16="http://schemas.microsoft.com/office/drawing/2014/main" id="{5C04840D-E01B-4DD3-8304-9ACD04B2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65" y="-202441"/>
            <a:ext cx="1376903" cy="12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CDCEEB4-B76E-47F4-A7EF-C8EABF7848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040" y="26652"/>
            <a:ext cx="995137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13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2D8C0F-FB3A-4DBE-ACFC-5D7CFB8F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60" y="428031"/>
            <a:ext cx="8229600" cy="1143000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Radošo pedagoģisko instrumentu izstrāde(modulis)</a:t>
            </a:r>
          </a:p>
        </p:txBody>
      </p:sp>
      <p:pic>
        <p:nvPicPr>
          <p:cNvPr id="4" name="Picture 3" descr="GoScience 3">
            <a:extLst>
              <a:ext uri="{FF2B5EF4-FFF2-40B4-BE49-F238E27FC236}">
                <a16:creationId xmlns:a16="http://schemas.microsoft.com/office/drawing/2014/main" id="{5C04840D-E01B-4DD3-8304-9ACD04B2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028"/>
            <a:ext cx="1151227" cy="10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CDCEEB4-B76E-47F4-A7EF-C8EABF7848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040" y="26652"/>
            <a:ext cx="995137" cy="1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4624BF-1A62-49EF-94EB-B9D8DF72A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21" y="1650506"/>
            <a:ext cx="7686487" cy="41118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0054BD-5AE3-4AF4-8643-24F23BC58FDB}"/>
              </a:ext>
            </a:extLst>
          </p:cNvPr>
          <p:cNvSpPr/>
          <p:nvPr/>
        </p:nvSpPr>
        <p:spPr>
          <a:xfrm>
            <a:off x="3419872" y="1519701"/>
            <a:ext cx="19864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Termins</a:t>
            </a:r>
            <a:r>
              <a:rPr lang="lv-LV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-  «Centrālā simetrija»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13761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rgbClr val="464646"/>
      </a:dk1>
      <a:lt1>
        <a:sysClr val="window" lastClr="FFFFFF"/>
      </a:lt1>
      <a:dk2>
        <a:srgbClr val="464646"/>
      </a:dk2>
      <a:lt2>
        <a:srgbClr val="DEF5FA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92D050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F11CB6E2C5C47956433D7A29DAA93" ma:contentTypeVersion="9" ma:contentTypeDescription="Create a new document." ma:contentTypeScope="" ma:versionID="71aeabd184ba39a45f4e45c64db94178">
  <xsd:schema xmlns:xsd="http://www.w3.org/2001/XMLSchema" xmlns:xs="http://www.w3.org/2001/XMLSchema" xmlns:p="http://schemas.microsoft.com/office/2006/metadata/properties" xmlns:ns2="f6f99fd3-d25d-4c05-ac1e-f7ec285af69f" xmlns:ns3="f6c76777-9c0e-45ff-a98d-719a76ca6c82" targetNamespace="http://schemas.microsoft.com/office/2006/metadata/properties" ma:root="true" ma:fieldsID="7fa2aea78597fa659e5980f9504056b6" ns2:_="" ns3:_="">
    <xsd:import namespace="f6f99fd3-d25d-4c05-ac1e-f7ec285af69f"/>
    <xsd:import namespace="f6c76777-9c0e-45ff-a98d-719a76ca6c8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99fd3-d25d-4c05-ac1e-f7ec285af6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76777-9c0e-45ff-a98d-719a76ca6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60D425-F7FB-4120-8476-3CC487415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f99fd3-d25d-4c05-ac1e-f7ec285af69f"/>
    <ds:schemaRef ds:uri="f6c76777-9c0e-45ff-a98d-719a76ca6c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0E7DA8-AF02-402D-A80F-E6C1DC6845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90AB9C-D156-467D-BB33-FFCB00D3A1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1039</TotalTime>
  <Words>477</Words>
  <Application>Microsoft Office PowerPoint</Application>
  <PresentationFormat>On-screen Show (4:3)</PresentationFormat>
  <Paragraphs>182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Izpratnes nozīmes pastiprināšana mācot zinātņu priekšmetus skolā</vt:lpstr>
      <vt:lpstr>PowerPoint Presentation</vt:lpstr>
      <vt:lpstr>      Projekta pamatā:</vt:lpstr>
      <vt:lpstr>     Dalībnieku iesaistīšana</vt:lpstr>
      <vt:lpstr>Radošas pedagoģiskas pieejas izpēte</vt:lpstr>
      <vt:lpstr>Radošas pedagoģiskas pieejas izpēte</vt:lpstr>
      <vt:lpstr>Izstrādātās metodes un pedagoģiskie instrumenti dabaszinātņu mācību priekšmetu mācīšanai </vt:lpstr>
      <vt:lpstr>Radošo pedagoģisko instrumentu izstrāde(modulis)</vt:lpstr>
      <vt:lpstr>Radošo pedagoģisko instrumentu izstrāde(modulis)</vt:lpstr>
      <vt:lpstr>Radošo pedagoģisko instrumentu izstrāde(modulis)</vt:lpstr>
      <vt:lpstr>Radošo pedagoģisko instrumentu izstrāde(modulis)</vt:lpstr>
      <vt:lpstr>Radošo pedagoģisko instrumentu izstrāde(modulis)</vt:lpstr>
      <vt:lpstr>Radošo pedagoģisko instrumentu izstrāde(modulis)</vt:lpstr>
      <vt:lpstr>Paldies par uzmanību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Izpratnes nozīmes pastiprināšana mācot zinātņu priekšmetus skolā</dc:title>
  <dc:creator>Dell</dc:creator>
  <cp:lastModifiedBy>Sandra Bidzāne</cp:lastModifiedBy>
  <cp:revision>52</cp:revision>
  <cp:lastPrinted>2019-05-08T19:14:33Z</cp:lastPrinted>
  <dcterms:created xsi:type="dcterms:W3CDTF">2019-04-07T11:37:44Z</dcterms:created>
  <dcterms:modified xsi:type="dcterms:W3CDTF">2019-12-26T09:06:15Z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0x010100B63F11CB6E2C5C47956433D7A29DAA93</vt:lpwstr>
  </property>
</Properties>
</file>